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77" r:id="rId7"/>
    <p:sldId id="279" r:id="rId8"/>
    <p:sldId id="280" r:id="rId9"/>
    <p:sldId id="278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81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1326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2/16/2016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2/16/2016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2/16/2016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2/16/2016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2/16/2016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2/16/2016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2/16/2016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2/16/2016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2/16/2016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2/16/2016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2/16/2016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2/16/2016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mailto:info@wonet.eu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GB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55" y="457200"/>
            <a:ext cx="7620000" cy="411480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5715000"/>
            <a:ext cx="2628900" cy="6286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629400" y="4248834"/>
            <a:ext cx="2362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solidFill>
                  <a:srgbClr val="0070C0"/>
                </a:solidFill>
              </a:rPr>
              <a:t>www.wonet.eu</a:t>
            </a:r>
            <a:endParaRPr lang="en-GB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04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33400"/>
            <a:ext cx="8700213" cy="57785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80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33400"/>
            <a:ext cx="8604606" cy="5715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8691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33400"/>
            <a:ext cx="8718603" cy="579071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681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33400"/>
            <a:ext cx="8585484" cy="57023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422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533400"/>
            <a:ext cx="8719334" cy="57912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7719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09600"/>
            <a:ext cx="8458200" cy="5654377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32613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33400"/>
            <a:ext cx="8652271" cy="576818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102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09600"/>
            <a:ext cx="8458200" cy="56388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5256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09600"/>
            <a:ext cx="8742326" cy="5828218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24038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85800"/>
            <a:ext cx="8423671" cy="561578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9079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09728" indent="0" algn="ctr">
              <a:buNone/>
            </a:pPr>
            <a:endParaRPr lang="en-US" sz="3200" dirty="0" smtClean="0">
              <a:solidFill>
                <a:srgbClr val="00B0F0"/>
              </a:solidFill>
            </a:endParaRPr>
          </a:p>
          <a:p>
            <a:pPr marL="109728" indent="0" algn="ctr">
              <a:buNone/>
            </a:pPr>
            <a:endParaRPr lang="en-US" sz="3200" dirty="0">
              <a:solidFill>
                <a:srgbClr val="00B0F0"/>
              </a:solidFill>
            </a:endParaRPr>
          </a:p>
          <a:p>
            <a:pPr marL="109728" indent="0" algn="ctr">
              <a:buNone/>
            </a:pPr>
            <a:r>
              <a:rPr lang="en-GB" sz="3200" dirty="0">
                <a:solidFill>
                  <a:srgbClr val="00B0F0"/>
                </a:solidFill>
              </a:rPr>
              <a:t>https://eacea.ec.europa.eu/europe-for-citizens/selection-results/strand-2-measure-22-networks-towns-deadline-2-march-2015_en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6600" dirty="0" smtClean="0">
                <a:solidFill>
                  <a:srgbClr val="0070C0"/>
                </a:solidFill>
                <a:latin typeface="Maiandra GD" pitchFamily="34" charset="0"/>
              </a:rPr>
              <a:t>Selection </a:t>
            </a:r>
            <a:r>
              <a:rPr lang="en-GB" sz="6600" dirty="0">
                <a:solidFill>
                  <a:srgbClr val="0070C0"/>
                </a:solidFill>
                <a:latin typeface="Maiandra GD" pitchFamily="34" charset="0"/>
              </a:rPr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71795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57200"/>
            <a:ext cx="8728471" cy="581898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9343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58800"/>
            <a:ext cx="8728471" cy="581898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9161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503708" cy="637778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4018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52400"/>
            <a:ext cx="4953000" cy="660400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701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47650"/>
            <a:ext cx="8509000" cy="638175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0049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762000"/>
            <a:ext cx="8893865" cy="52451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1113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0"/>
            <a:ext cx="8305800" cy="6007291"/>
          </a:xfrm>
        </p:spPr>
        <p:txBody>
          <a:bodyPr>
            <a:normAutofit/>
          </a:bodyPr>
          <a:lstStyle/>
          <a:p>
            <a:pPr marL="109728" indent="0" algn="ctr">
              <a:buNone/>
            </a:pPr>
            <a:endParaRPr lang="sr-Latn-RS" dirty="0" smtClean="0"/>
          </a:p>
          <a:p>
            <a:pPr marL="109728" indent="0" algn="ctr">
              <a:buNone/>
            </a:pPr>
            <a:endParaRPr lang="sr-Latn-RS" sz="4000" dirty="0"/>
          </a:p>
          <a:p>
            <a:pPr marL="109728" indent="0" algn="ctr">
              <a:buNone/>
            </a:pPr>
            <a:r>
              <a:rPr lang="sr-Latn-RS" sz="4000" dirty="0" smtClean="0"/>
              <a:t>HVALA </a:t>
            </a:r>
            <a:r>
              <a:rPr lang="sr-Latn-RS" sz="4000" dirty="0"/>
              <a:t>NA PAŽNJI</a:t>
            </a:r>
          </a:p>
          <a:p>
            <a:pPr marL="109728" indent="0" algn="ctr">
              <a:buNone/>
            </a:pPr>
            <a:endParaRPr lang="sr-Latn-RS" dirty="0" smtClean="0"/>
          </a:p>
          <a:p>
            <a:pPr marL="109728" indent="0" algn="ctr">
              <a:buNone/>
            </a:pPr>
            <a:r>
              <a:rPr lang="sr-Latn-RS" dirty="0" smtClean="0"/>
              <a:t>Koordinator projekta</a:t>
            </a:r>
          </a:p>
          <a:p>
            <a:pPr marL="109728" indent="0" algn="ctr">
              <a:buNone/>
            </a:pPr>
            <a:r>
              <a:rPr lang="sr-Latn-RS" b="1" dirty="0" smtClean="0"/>
              <a:t>Bojan Milosavljević</a:t>
            </a:r>
            <a:endParaRPr lang="sr-Latn-RS" dirty="0"/>
          </a:p>
          <a:p>
            <a:pPr marL="109728" indent="0" algn="ctr">
              <a:buNone/>
            </a:pPr>
            <a:endParaRPr lang="sr-Latn-RS" sz="2000" dirty="0"/>
          </a:p>
          <a:p>
            <a:pPr marL="109728" indent="0" algn="ctr">
              <a:buNone/>
            </a:pPr>
            <a:r>
              <a:rPr lang="sr-Latn-RS" sz="2400" dirty="0">
                <a:hlinkClick r:id="rId2"/>
              </a:rPr>
              <a:t>i</a:t>
            </a:r>
            <a:r>
              <a:rPr lang="sr-Latn-RS" sz="2400" dirty="0" smtClean="0">
                <a:hlinkClick r:id="rId2"/>
              </a:rPr>
              <a:t>nfo</a:t>
            </a:r>
            <a:r>
              <a:rPr lang="en-US" sz="2400" dirty="0" smtClean="0">
                <a:hlinkClick r:id="rId2"/>
              </a:rPr>
              <a:t>@</a:t>
            </a:r>
            <a:r>
              <a:rPr lang="sr-Latn-RS" sz="2400" dirty="0" smtClean="0">
                <a:hlinkClick r:id="rId2"/>
              </a:rPr>
              <a:t>wonet.eu</a:t>
            </a:r>
            <a:endParaRPr lang="en-US" sz="2400" dirty="0" smtClean="0"/>
          </a:p>
          <a:p>
            <a:pPr marL="109728" indent="0" algn="ctr">
              <a:buNone/>
            </a:pPr>
            <a:endParaRPr lang="sr-Latn-RS" sz="2400" dirty="0" smtClean="0"/>
          </a:p>
        </p:txBody>
      </p:sp>
      <p:pic>
        <p:nvPicPr>
          <p:cNvPr id="1026" name="Picture 2" descr="C:\Users\Guest\Downloads\1499553_684928061540179_244867093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114800"/>
            <a:ext cx="21336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999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0"/>
            <a:ext cx="7312882" cy="679325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359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52400"/>
            <a:ext cx="8305800" cy="6019800"/>
          </a:xfrm>
        </p:spPr>
        <p:txBody>
          <a:bodyPr>
            <a:noAutofit/>
          </a:bodyPr>
          <a:lstStyle/>
          <a:p>
            <a:pPr marL="109728" indent="0" algn="just">
              <a:buNone/>
            </a:pPr>
            <a:endParaRPr lang="en-US" sz="1750" b="1" dirty="0" smtClean="0">
              <a:solidFill>
                <a:srgbClr val="0070C0"/>
              </a:solidFill>
            </a:endParaRPr>
          </a:p>
          <a:p>
            <a:pPr marL="109728" indent="0" algn="just">
              <a:buNone/>
            </a:pPr>
            <a:endParaRPr lang="en-US" sz="1750" b="1" dirty="0">
              <a:solidFill>
                <a:srgbClr val="0070C0"/>
              </a:solidFill>
            </a:endParaRPr>
          </a:p>
          <a:p>
            <a:pPr marL="109728" indent="0" algn="just">
              <a:buNone/>
            </a:pPr>
            <a:r>
              <a:rPr lang="en-US" sz="2000" b="1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Gradska</a:t>
            </a:r>
            <a:r>
              <a:rPr lang="en-US" sz="2000" b="1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op</a:t>
            </a:r>
            <a:r>
              <a:rPr lang="sr-Latn-RS" sz="2000" b="1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ština Savski venac</a:t>
            </a:r>
            <a:r>
              <a:rPr lang="sr-Latn-RS" sz="2000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Beograd, Srbija, u saradnji </a:t>
            </a:r>
            <a:r>
              <a:rPr lang="sr-Latn-RS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sa partnerima</a:t>
            </a:r>
            <a:r>
              <a:rPr lang="en-US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sr-Latn-RS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 </a:t>
            </a:r>
            <a:r>
              <a:rPr lang="sr-Latn-RS" sz="2000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periodu </a:t>
            </a:r>
            <a:r>
              <a:rPr lang="sr-Latn-RS" sz="2000" b="1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septembar 2015. – jul 2016. godine</a:t>
            </a:r>
            <a:r>
              <a:rPr lang="sr-Latn-RS" sz="2000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realizuje </a:t>
            </a:r>
            <a:r>
              <a:rPr lang="sr-Latn-RS" sz="2000" b="1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projekat WONET</a:t>
            </a:r>
            <a:r>
              <a:rPr lang="sr-Latn-RS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endParaRPr lang="en-US" sz="200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109728" indent="0" algn="just">
              <a:buNone/>
            </a:pPr>
            <a:endParaRPr lang="en-GB" sz="2000" dirty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109728" indent="0" algn="just">
              <a:buNone/>
            </a:pPr>
            <a:r>
              <a:rPr lang="sr-Latn-RS" sz="2000" b="1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Partneri na projektu: </a:t>
            </a:r>
            <a:endParaRPr lang="en-US" sz="2000" b="1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109728" indent="0" algn="just">
              <a:buNone/>
            </a:pPr>
            <a:r>
              <a:rPr lang="sr-Latn-RS" sz="2000" dirty="0" smtClean="0">
                <a:solidFill>
                  <a:srgbClr val="7030A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SRBIJA</a:t>
            </a:r>
            <a:r>
              <a:rPr lang="sr-Latn-RS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sr-Latn-RS" sz="2000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- </a:t>
            </a:r>
            <a:r>
              <a:rPr lang="sr-Latn-RS" sz="2000" b="1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LICEULICE</a:t>
            </a:r>
            <a:r>
              <a:rPr lang="sr-Latn-RS" sz="2000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Beograd; </a:t>
            </a:r>
            <a:r>
              <a:rPr lang="sr-Latn-RS" sz="2000" b="1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CIVIS</a:t>
            </a:r>
            <a:r>
              <a:rPr lang="sr-Latn-RS" sz="2000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Beograd; </a:t>
            </a:r>
            <a:r>
              <a:rPr lang="sr-Latn-RS" sz="2000" b="1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Međugeneracijski volonterski centar</a:t>
            </a:r>
            <a:r>
              <a:rPr lang="sr-Latn-RS" sz="2000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Beograd; </a:t>
            </a:r>
            <a:r>
              <a:rPr lang="sr-Latn-RS" sz="2000" b="1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SVETLOST</a:t>
            </a:r>
            <a:r>
              <a:rPr lang="sr-Latn-RS" sz="2000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Šabac. </a:t>
            </a:r>
            <a:endParaRPr lang="en-US" sz="200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109728" indent="0" algn="just">
              <a:buNone/>
            </a:pPr>
            <a:r>
              <a:rPr lang="sr-Latn-RS" sz="2000" dirty="0" smtClean="0">
                <a:solidFill>
                  <a:srgbClr val="7030A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HRVATSKA</a:t>
            </a:r>
            <a:r>
              <a:rPr lang="sr-Latn-RS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sr-Latn-RS" sz="2000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– </a:t>
            </a:r>
            <a:r>
              <a:rPr lang="sr-Latn-RS" sz="2000" b="1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CESI</a:t>
            </a:r>
            <a:r>
              <a:rPr lang="sr-Latn-RS" sz="2000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Zagreb; </a:t>
            </a:r>
            <a:r>
              <a:rPr lang="sr-Latn-RS" sz="2000" b="1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TRIM</a:t>
            </a:r>
            <a:r>
              <a:rPr lang="sr-Latn-RS" sz="2000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Hvar; </a:t>
            </a:r>
            <a:r>
              <a:rPr lang="sr-Latn-RS" sz="2000" b="1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Krapinsko-Zagorska Županija</a:t>
            </a:r>
            <a:r>
              <a:rPr lang="sr-Latn-RS" sz="2000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; </a:t>
            </a:r>
            <a:endParaRPr lang="en-US" sz="200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109728" indent="0" algn="just">
              <a:buNone/>
            </a:pPr>
            <a:r>
              <a:rPr lang="sr-Latn-RS" sz="2000" dirty="0" smtClean="0">
                <a:solidFill>
                  <a:srgbClr val="7030A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SLOVENIJA</a:t>
            </a:r>
            <a:r>
              <a:rPr lang="sr-Latn-RS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sr-Latn-RS" sz="2000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– </a:t>
            </a:r>
            <a:r>
              <a:rPr lang="sr-Latn-RS" sz="2000" b="1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BiT Planota</a:t>
            </a:r>
            <a:r>
              <a:rPr lang="sr-Latn-RS" sz="2000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Nova Gorica; </a:t>
            </a:r>
            <a:r>
              <a:rPr lang="sr-Latn-RS" sz="2000" b="1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LAS Društvo za razvoj podeželja med Snežnikom in Nanosom</a:t>
            </a:r>
            <a:r>
              <a:rPr lang="sr-Latn-RS" sz="2000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Ilirska Bistrica; </a:t>
            </a:r>
            <a:endParaRPr lang="en-US" sz="200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109728" indent="0" algn="just">
              <a:buNone/>
            </a:pPr>
            <a:r>
              <a:rPr lang="sr-Latn-RS" sz="2000" dirty="0" smtClean="0">
                <a:solidFill>
                  <a:srgbClr val="7030A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ITALIJA</a:t>
            </a:r>
            <a:r>
              <a:rPr lang="sr-Latn-RS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sr-Latn-RS" sz="2000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– </a:t>
            </a:r>
            <a:r>
              <a:rPr lang="en-US" sz="2000" b="1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Comune</a:t>
            </a:r>
            <a:r>
              <a:rPr lang="en-US" sz="2000" b="1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di San </a:t>
            </a:r>
            <a:r>
              <a:rPr lang="en-US" sz="2000" b="1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Dorligo</a:t>
            </a:r>
            <a:r>
              <a:rPr lang="en-US" sz="2000" b="1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della</a:t>
            </a:r>
            <a:r>
              <a:rPr lang="en-US" sz="2000" b="1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Valle</a:t>
            </a:r>
            <a:r>
              <a:rPr lang="sr-Latn-RS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endParaRPr lang="en-GB" sz="2000" dirty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109728" indent="0" algn="just">
              <a:buNone/>
            </a:pPr>
            <a:r>
              <a:rPr lang="sr-Latn-RS" sz="2000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 </a:t>
            </a:r>
            <a:endParaRPr lang="en-US" sz="200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109728" indent="0" algn="just">
              <a:buNone/>
            </a:pPr>
            <a:endParaRPr lang="en-US" sz="1750" dirty="0">
              <a:solidFill>
                <a:srgbClr val="0070C0"/>
              </a:solidFill>
            </a:endParaRPr>
          </a:p>
          <a:p>
            <a:pPr marL="109728" indent="0" algn="just">
              <a:buNone/>
            </a:pPr>
            <a:endParaRPr lang="en-US" sz="1750" dirty="0">
              <a:solidFill>
                <a:srgbClr val="0070C0"/>
              </a:solidFill>
            </a:endParaRPr>
          </a:p>
          <a:p>
            <a:pPr marL="109728" indent="0" algn="just">
              <a:buNone/>
            </a:pPr>
            <a:endParaRPr lang="en-US" sz="1750" dirty="0" smtClean="0">
              <a:solidFill>
                <a:srgbClr val="0070C0"/>
              </a:solidFill>
            </a:endParaRPr>
          </a:p>
          <a:p>
            <a:pPr marL="109728" indent="0" algn="just">
              <a:buNone/>
            </a:pPr>
            <a:endParaRPr lang="en-GB" sz="1750" dirty="0">
              <a:solidFill>
                <a:srgbClr val="0070C0"/>
              </a:solidFill>
            </a:endParaRPr>
          </a:p>
          <a:p>
            <a:pPr marL="109728" indent="0" algn="just">
              <a:buNone/>
            </a:pPr>
            <a:endParaRPr lang="en-GB" sz="1750" dirty="0">
              <a:solidFill>
                <a:srgbClr val="0070C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892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52399"/>
            <a:ext cx="8534400" cy="6047509"/>
          </a:xfrm>
        </p:spPr>
        <p:txBody>
          <a:bodyPr>
            <a:noAutofit/>
          </a:bodyPr>
          <a:lstStyle/>
          <a:p>
            <a:pPr marL="109728" indent="0" algn="just">
              <a:buNone/>
            </a:pPr>
            <a:endParaRPr lang="en-GB" sz="1750" dirty="0">
              <a:solidFill>
                <a:srgbClr val="0070C0"/>
              </a:solidFill>
            </a:endParaRPr>
          </a:p>
          <a:p>
            <a:pPr marL="109728" indent="0" algn="just">
              <a:buNone/>
            </a:pPr>
            <a:endParaRPr lang="en-GB" sz="1750" dirty="0" smtClean="0">
              <a:solidFill>
                <a:srgbClr val="0070C0"/>
              </a:solidFill>
            </a:endParaRPr>
          </a:p>
          <a:p>
            <a:pPr marL="109728" indent="0" algn="just">
              <a:buNone/>
            </a:pPr>
            <a:endParaRPr lang="en-GB" sz="1750" dirty="0">
              <a:solidFill>
                <a:srgbClr val="0070C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br>
              <a:rPr lang="en-US" dirty="0" smtClean="0"/>
            </a:b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457200" y="609600"/>
            <a:ext cx="8229600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000" b="1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Projekat je odobren u okviru programa Evropske Komisije, Evropa za </a:t>
            </a:r>
            <a:r>
              <a:rPr lang="vi-VN" sz="2000" b="1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građane</a:t>
            </a:r>
            <a:r>
              <a:rPr lang="en-US" sz="2000" b="1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sr-Latn-RS" sz="2000" b="1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</a:t>
            </a:r>
            <a:r>
              <a:rPr lang="en-US" sz="2000" b="1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gra</a:t>
            </a:r>
            <a:r>
              <a:rPr lang="sr-Latn-RS" sz="2000" b="1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đ</a:t>
            </a:r>
            <a:r>
              <a:rPr lang="en-US" sz="2000" b="1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an</a:t>
            </a:r>
            <a:r>
              <a:rPr lang="vi-VN" sz="2000" b="1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ke</a:t>
            </a:r>
            <a:r>
              <a:rPr lang="vi-VN" sz="2000" b="1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strand 2.2 Mreža gradova.</a:t>
            </a:r>
          </a:p>
          <a:p>
            <a:pPr algn="just"/>
            <a:endParaRPr lang="en-US" b="1" dirty="0" smtClean="0">
              <a:solidFill>
                <a:srgbClr val="0070C0"/>
              </a:solidFill>
            </a:endParaRPr>
          </a:p>
          <a:p>
            <a:pPr algn="just"/>
            <a:r>
              <a:rPr lang="en-US" sz="2000" b="1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Opšti</a:t>
            </a:r>
            <a:r>
              <a:rPr lang="en-US" sz="2000" b="1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cil</a:t>
            </a:r>
            <a:r>
              <a:rPr lang="sr-Cyrl-BA" sz="2000" b="1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ј: </a:t>
            </a:r>
            <a:endParaRPr lang="en-US" sz="2000" b="1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just"/>
            <a:r>
              <a:rPr lang="en-US" sz="2000" b="1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Doprinos</a:t>
            </a:r>
            <a:r>
              <a:rPr lang="en-US" sz="2000" b="1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jačanju</a:t>
            </a:r>
            <a:r>
              <a:rPr lang="en-US" sz="2000" b="1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i </a:t>
            </a:r>
            <a:r>
              <a:rPr lang="en-US" sz="2000" b="1" dirty="0" err="1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izgradnji</a:t>
            </a:r>
            <a:r>
              <a:rPr lang="en-US" sz="2000" b="1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kapaciteta</a:t>
            </a:r>
            <a:r>
              <a:rPr lang="en-US" sz="2000" b="1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žena</a:t>
            </a:r>
            <a:r>
              <a:rPr lang="en-US" sz="2000" b="1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za</a:t>
            </a:r>
            <a:r>
              <a:rPr lang="en-US" sz="2000" b="1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političku</a:t>
            </a:r>
            <a:r>
              <a:rPr lang="en-US" sz="2000" b="1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artikulaciju</a:t>
            </a:r>
            <a:r>
              <a:rPr lang="en-US" sz="2000" b="1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rodne</a:t>
            </a:r>
            <a:r>
              <a:rPr lang="en-US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nejednakosti</a:t>
            </a:r>
            <a:r>
              <a:rPr lang="en-US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u </a:t>
            </a:r>
            <a:r>
              <a:rPr lang="en-US" sz="2000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dru</a:t>
            </a:r>
            <a:r>
              <a:rPr lang="sr-Latn-RS" sz="2000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š</a:t>
            </a:r>
            <a:r>
              <a:rPr lang="en-US" sz="2000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tvu</a:t>
            </a:r>
            <a:r>
              <a:rPr lang="en-US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 </a:t>
            </a:r>
            <a:r>
              <a:rPr lang="en-US" sz="2000" b="1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izgradnja</a:t>
            </a:r>
            <a:r>
              <a:rPr lang="sr-Latn-RS" sz="2000" b="1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rodne</a:t>
            </a:r>
            <a:r>
              <a:rPr lang="en-US" sz="2000" b="1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solidarnosti</a:t>
            </a:r>
            <a:r>
              <a:rPr lang="en-US" sz="2000" b="1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kroz</a:t>
            </a:r>
            <a:r>
              <a:rPr lang="en-US" sz="2000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umrežavanje</a:t>
            </a:r>
            <a:r>
              <a:rPr lang="en-US" sz="2000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žena</a:t>
            </a:r>
            <a:r>
              <a:rPr lang="en-US" sz="2000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na</a:t>
            </a:r>
            <a:r>
              <a:rPr lang="en-US" sz="2000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lokalnom</a:t>
            </a:r>
            <a:r>
              <a:rPr lang="en-US" sz="2000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i </a:t>
            </a:r>
            <a:r>
              <a:rPr lang="en-US" sz="2000" dirty="0" err="1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evropskom</a:t>
            </a:r>
            <a:r>
              <a:rPr lang="en-US" sz="2000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nivou</a:t>
            </a:r>
            <a:r>
              <a:rPr lang="en-US" sz="2000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  <a:p>
            <a:pPr algn="just"/>
            <a:endParaRPr lang="en-US" sz="2000" dirty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just"/>
            <a:r>
              <a:rPr lang="en-US" sz="2000" b="1" dirty="0" err="1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Specifični</a:t>
            </a:r>
            <a:r>
              <a:rPr lang="en-US" sz="2000" b="1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ciljevi</a:t>
            </a:r>
            <a:r>
              <a:rPr lang="en-US" sz="2000" b="1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: </a:t>
            </a:r>
            <a:endParaRPr lang="en-US" sz="2000" b="1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just"/>
            <a:r>
              <a:rPr lang="en-US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-</a:t>
            </a:r>
            <a:r>
              <a:rPr lang="en-US" sz="2000" dirty="0" err="1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povećanje</a:t>
            </a:r>
            <a:r>
              <a:rPr lang="en-US" sz="2000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učešća</a:t>
            </a:r>
            <a:r>
              <a:rPr lang="en-US" sz="2000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žena</a:t>
            </a:r>
            <a:r>
              <a:rPr lang="en-US" sz="2000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u </a:t>
            </a:r>
            <a:r>
              <a:rPr lang="en-US" sz="2000" dirty="0" err="1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identifikaciji</a:t>
            </a:r>
            <a:r>
              <a:rPr lang="en-US" sz="2000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i </a:t>
            </a:r>
            <a:r>
              <a:rPr lang="en-US" sz="2000" dirty="0" err="1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artikulaciji</a:t>
            </a:r>
            <a:r>
              <a:rPr lang="en-US" sz="2000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problema</a:t>
            </a:r>
            <a:r>
              <a:rPr lang="en-US" sz="2000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u </a:t>
            </a:r>
            <a:r>
              <a:rPr lang="en-US" sz="2000" dirty="0" err="1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javnim</a:t>
            </a:r>
            <a:r>
              <a:rPr lang="en-US" sz="2000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politikama</a:t>
            </a:r>
            <a:r>
              <a:rPr lang="en-US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sa</a:t>
            </a:r>
            <a:r>
              <a:rPr lang="en-US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kojima</a:t>
            </a:r>
            <a:r>
              <a:rPr lang="en-US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se </a:t>
            </a:r>
            <a:r>
              <a:rPr lang="en-US" sz="2000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suočavaju</a:t>
            </a:r>
            <a:r>
              <a:rPr lang="en-US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 </a:t>
            </a:r>
            <a:r>
              <a:rPr lang="en-US" sz="2000" dirty="0" err="1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zeml</a:t>
            </a:r>
            <a:r>
              <a:rPr lang="sr-Cyrl-BA" sz="2000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ј</a:t>
            </a:r>
            <a:r>
              <a:rPr lang="en-US" sz="2000" dirty="0" err="1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ama</a:t>
            </a:r>
            <a:r>
              <a:rPr lang="en-US" sz="2000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koje</a:t>
            </a:r>
            <a:r>
              <a:rPr lang="en-US" sz="2000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su</a:t>
            </a:r>
            <a:r>
              <a:rPr lang="en-US" sz="2000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ukl</a:t>
            </a:r>
            <a:r>
              <a:rPr lang="sr-Cyrl-BA" sz="2000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ј</a:t>
            </a:r>
            <a:r>
              <a:rPr lang="en-US" sz="2000" dirty="0" err="1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učene</a:t>
            </a:r>
            <a:r>
              <a:rPr lang="en-US" sz="2000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u </a:t>
            </a:r>
            <a:r>
              <a:rPr lang="en-US" sz="2000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projekat</a:t>
            </a:r>
            <a:endParaRPr lang="en-US" sz="200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just"/>
            <a:r>
              <a:rPr lang="en-US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- </a:t>
            </a:r>
            <a:r>
              <a:rPr lang="en-US" sz="2000" dirty="0" err="1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kreiranje</a:t>
            </a:r>
            <a:r>
              <a:rPr lang="en-US" sz="2000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preduslova</a:t>
            </a:r>
            <a:r>
              <a:rPr lang="en-US" sz="2000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za</a:t>
            </a:r>
            <a:r>
              <a:rPr lang="en-US" sz="2000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političku</a:t>
            </a:r>
            <a:r>
              <a:rPr lang="en-US" sz="2000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artikulaciju</a:t>
            </a:r>
            <a:r>
              <a:rPr lang="en-US" sz="2000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sr-Latn-RS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rodne nejednakosti u društvu</a:t>
            </a:r>
            <a:r>
              <a:rPr lang="en-US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kroz</a:t>
            </a:r>
            <a:r>
              <a:rPr lang="en-US" sz="2000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stvaranje</a:t>
            </a:r>
            <a:r>
              <a:rPr lang="en-US" sz="2000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kvalitetne</a:t>
            </a:r>
            <a:r>
              <a:rPr lang="sr-Latn-RS" sz="2000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i održive </a:t>
            </a:r>
            <a:r>
              <a:rPr lang="en-US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ženske</a:t>
            </a:r>
            <a:r>
              <a:rPr lang="en-US" sz="2000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mreže</a:t>
            </a:r>
            <a:r>
              <a:rPr lang="en-US" sz="2000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  <a:p>
            <a:pPr algn="just"/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07073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"/>
            <a:ext cx="8229600" cy="6172200"/>
          </a:xfrm>
        </p:spPr>
        <p:txBody>
          <a:bodyPr>
            <a:noAutofit/>
          </a:bodyPr>
          <a:lstStyle/>
          <a:p>
            <a:pPr marL="109728" indent="0" algn="just">
              <a:buNone/>
            </a:pPr>
            <a:endParaRPr lang="en-GB" sz="1750" b="1" dirty="0" smtClean="0">
              <a:solidFill>
                <a:srgbClr val="0070C0"/>
              </a:solidFill>
            </a:endParaRPr>
          </a:p>
          <a:p>
            <a:pPr marL="109728" indent="0" algn="just">
              <a:buNone/>
            </a:pPr>
            <a:endParaRPr lang="en-GB" sz="1750" b="1" dirty="0">
              <a:solidFill>
                <a:srgbClr val="0070C0"/>
              </a:solidFill>
            </a:endParaRPr>
          </a:p>
          <a:p>
            <a:pPr marL="109728" indent="0" algn="just">
              <a:buNone/>
            </a:pPr>
            <a:endParaRPr lang="en-GB" sz="1750" b="1" dirty="0" smtClean="0">
              <a:solidFill>
                <a:srgbClr val="0070C0"/>
              </a:solidFill>
            </a:endParaRPr>
          </a:p>
          <a:p>
            <a:pPr marL="109728" indent="0" algn="just">
              <a:buNone/>
            </a:pPr>
            <a:endParaRPr lang="en-GB" sz="1750" b="1" dirty="0" smtClean="0">
              <a:solidFill>
                <a:srgbClr val="0070C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81000" y="304801"/>
            <a:ext cx="8610600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en-US" sz="2000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Projekat</a:t>
            </a:r>
            <a:r>
              <a:rPr lang="en-US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se </a:t>
            </a:r>
            <a:r>
              <a:rPr lang="en-US" sz="2000" dirty="0" err="1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sastoji</a:t>
            </a:r>
            <a:r>
              <a:rPr lang="en-US" sz="2000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od </a:t>
            </a:r>
            <a:r>
              <a:rPr lang="en-US" sz="2000" b="1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5 </a:t>
            </a:r>
            <a:r>
              <a:rPr lang="en-US" sz="2000" b="1" dirty="0" err="1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aktivnosti</a:t>
            </a:r>
            <a:r>
              <a:rPr lang="en-US" sz="2000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:</a:t>
            </a:r>
          </a:p>
          <a:p>
            <a:pPr algn="ctr"/>
            <a:endParaRPr lang="en-US" sz="200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en-US" sz="2000" b="1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Seminar </a:t>
            </a:r>
            <a:r>
              <a:rPr lang="en-US" sz="2000" b="1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– „</a:t>
            </a:r>
            <a:r>
              <a:rPr lang="en-US" sz="2000" b="1" dirty="0" err="1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Žene</a:t>
            </a:r>
            <a:r>
              <a:rPr lang="en-US" sz="2000" b="1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i </a:t>
            </a:r>
            <a:r>
              <a:rPr lang="en-US" sz="2000" b="1" dirty="0" err="1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Edukacija</a:t>
            </a:r>
            <a:r>
              <a:rPr lang="en-US" sz="2000" b="1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“, </a:t>
            </a:r>
          </a:p>
          <a:p>
            <a:pPr algn="ctr"/>
            <a:r>
              <a:rPr lang="en-US" sz="2000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22 -25.10.2015. </a:t>
            </a:r>
            <a:r>
              <a:rPr lang="en-US" sz="2000" dirty="0" err="1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godine</a:t>
            </a:r>
            <a:r>
              <a:rPr lang="en-US" sz="2000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Beograd, </a:t>
            </a:r>
            <a:r>
              <a:rPr lang="en-US" sz="2000" dirty="0" err="1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Srbija</a:t>
            </a:r>
            <a:endParaRPr lang="en-US" sz="2000" dirty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endParaRPr lang="en-US" sz="2000" dirty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en-US" sz="2000" b="1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Seminar – „</a:t>
            </a:r>
            <a:r>
              <a:rPr lang="en-US" sz="2000" b="1" dirty="0" err="1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Žene</a:t>
            </a:r>
            <a:r>
              <a:rPr lang="en-US" sz="2000" b="1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en-US" sz="2000" b="1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Politika</a:t>
            </a:r>
            <a:r>
              <a:rPr lang="sr-Latn-RS" sz="2000" b="1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</a:t>
            </a:r>
            <a:r>
              <a:rPr lang="en-US" sz="2000" b="1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Mediji</a:t>
            </a:r>
            <a:r>
              <a:rPr lang="en-US" sz="2000" b="1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“, </a:t>
            </a:r>
          </a:p>
          <a:p>
            <a:pPr algn="ctr"/>
            <a:r>
              <a:rPr lang="en-US" sz="2000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03-06.12.2015. </a:t>
            </a:r>
            <a:r>
              <a:rPr lang="en-US" sz="2000" dirty="0" err="1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godine</a:t>
            </a:r>
            <a:r>
              <a:rPr lang="en-US" sz="2000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en-US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San </a:t>
            </a:r>
            <a:r>
              <a:rPr lang="en-US" sz="2000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Dorligo</a:t>
            </a:r>
            <a:r>
              <a:rPr lang="en-US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della</a:t>
            </a:r>
            <a:r>
              <a:rPr lang="en-US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Valle, </a:t>
            </a:r>
            <a:r>
              <a:rPr lang="en-US" sz="2000" dirty="0" err="1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Italija</a:t>
            </a:r>
            <a:endParaRPr lang="en-US" sz="2000" dirty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endParaRPr lang="en-US" sz="2000" dirty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en-US" sz="2000" b="1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Seminar – „</a:t>
            </a:r>
            <a:r>
              <a:rPr lang="en-US" sz="2000" b="1" dirty="0" err="1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Žene</a:t>
            </a:r>
            <a:r>
              <a:rPr lang="en-US" sz="2000" b="1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en-US" sz="2000" b="1" dirty="0" err="1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Zapošljavanje</a:t>
            </a:r>
            <a:r>
              <a:rPr lang="en-US" sz="2000" b="1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i </a:t>
            </a:r>
            <a:r>
              <a:rPr lang="en-US" sz="2000" b="1" dirty="0" err="1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Socijalna</a:t>
            </a:r>
            <a:r>
              <a:rPr lang="en-US" sz="2000" b="1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politika</a:t>
            </a:r>
            <a:r>
              <a:rPr lang="en-US" sz="2000" b="1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“</a:t>
            </a:r>
            <a:r>
              <a:rPr lang="en-US" sz="2000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</a:p>
          <a:p>
            <a:pPr algn="ctr"/>
            <a:r>
              <a:rPr lang="en-US" sz="2000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25-28.02.2016. </a:t>
            </a:r>
            <a:r>
              <a:rPr lang="en-US" sz="2000" dirty="0" err="1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godine</a:t>
            </a:r>
            <a:r>
              <a:rPr lang="en-US" sz="2000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en-US" sz="2000" dirty="0" err="1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Postojna</a:t>
            </a:r>
            <a:r>
              <a:rPr lang="en-US" sz="2000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en-US" sz="2000" dirty="0" err="1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Slovenija</a:t>
            </a:r>
            <a:endParaRPr lang="en-US" sz="2000" dirty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endParaRPr lang="en-US" sz="2000" dirty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en-US" sz="2000" b="1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Seminar – „</a:t>
            </a:r>
            <a:r>
              <a:rPr lang="en-US" sz="2000" b="1" dirty="0" err="1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Žene</a:t>
            </a:r>
            <a:r>
              <a:rPr lang="en-US" sz="2000" b="1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i </a:t>
            </a:r>
            <a:r>
              <a:rPr lang="en-US" sz="2000" b="1" dirty="0" err="1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Porodična</a:t>
            </a:r>
            <a:r>
              <a:rPr lang="en-US" sz="2000" b="1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prava</a:t>
            </a:r>
            <a:r>
              <a:rPr lang="en-US" sz="2000" b="1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“, </a:t>
            </a:r>
          </a:p>
          <a:p>
            <a:pPr algn="ctr"/>
            <a:r>
              <a:rPr lang="en-US" sz="2000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14-17.04.2016. </a:t>
            </a:r>
            <a:r>
              <a:rPr lang="en-US" sz="2000" dirty="0" err="1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godine</a:t>
            </a:r>
            <a:r>
              <a:rPr lang="en-US" sz="2000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en-US" sz="2000" dirty="0" err="1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Jelsa-Hvar</a:t>
            </a:r>
            <a:r>
              <a:rPr lang="en-US" sz="2000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en-US" sz="2000" dirty="0" err="1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Hrvatska</a:t>
            </a:r>
            <a:endParaRPr lang="en-US" sz="2000" dirty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endParaRPr lang="en-US" sz="2000" dirty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en-US" sz="2000" b="1" dirty="0" err="1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Završna</a:t>
            </a:r>
            <a:r>
              <a:rPr lang="en-US" sz="2000" b="1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konferencija</a:t>
            </a:r>
            <a:r>
              <a:rPr lang="en-US" sz="2000" b="1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algn="ctr"/>
            <a:r>
              <a:rPr lang="en-US" sz="2000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12-14.06.2016. </a:t>
            </a:r>
            <a:r>
              <a:rPr lang="en-US" sz="2000" dirty="0" err="1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godine</a:t>
            </a:r>
            <a:r>
              <a:rPr lang="en-US" sz="2000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Beograd, </a:t>
            </a:r>
            <a:r>
              <a:rPr lang="en-US" sz="2000" dirty="0" err="1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Srbija</a:t>
            </a:r>
            <a:endParaRPr lang="en-US" sz="2000" dirty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30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626291"/>
          </a:xfrm>
        </p:spPr>
        <p:txBody>
          <a:bodyPr>
            <a:normAutofit lnSpcReduction="10000"/>
          </a:bodyPr>
          <a:lstStyle/>
          <a:p>
            <a:pPr marL="109728" indent="0">
              <a:buNone/>
            </a:pPr>
            <a:endParaRPr lang="sr-Latn-RS" sz="20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109728" indent="0" algn="just">
              <a:buNone/>
            </a:pPr>
            <a:r>
              <a:rPr lang="sr-Latn-RS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Ova nova mreža partnera na projektu kreirana je tokom 3 regionalna seminara koji su organizovale nacionalne kontakt tačke za program Evropa za građane/ke</a:t>
            </a:r>
            <a:r>
              <a:rPr lang="en-US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sr-Latn-RS" sz="2000" dirty="0" err="1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</a:t>
            </a:r>
            <a:r>
              <a:rPr lang="en-US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z</a:t>
            </a:r>
            <a:r>
              <a:rPr lang="sr-Latn-RS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Srbije, Hrvatske i Slovenije. Seminari su realizovani krajem 2014. godine u Ljubljani, Zagrebu i Beogradu u kontekstu prvog godišnjeg poziva u 2015. godini za podnošenje predloga projekata za program </a:t>
            </a:r>
            <a:r>
              <a:rPr lang="vi-VN" sz="2000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Evropa za </a:t>
            </a:r>
            <a:r>
              <a:rPr lang="vi-VN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građane/ke</a:t>
            </a:r>
            <a:r>
              <a:rPr lang="sr-Latn-RS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koji je objavila EACEA.</a:t>
            </a:r>
          </a:p>
          <a:p>
            <a:pPr marL="109728" indent="0" algn="just">
              <a:buNone/>
            </a:pPr>
            <a:r>
              <a:rPr lang="sr-Latn-RS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Kontekst projekta </a:t>
            </a:r>
            <a:r>
              <a:rPr lang="sr-Latn-RS" sz="2000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jeste </a:t>
            </a:r>
            <a:r>
              <a:rPr lang="sr-Latn-RS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retradicionalizacija društva kao posledica ratova vođenih usled raspada SFRJ.</a:t>
            </a:r>
          </a:p>
          <a:p>
            <a:pPr marL="109728" indent="0" algn="just">
              <a:buNone/>
            </a:pPr>
            <a:r>
              <a:rPr lang="sr-Latn-RS" sz="2000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Projekat promoviše aktivno i vidljivo učešće u uspostavljanju rodne perspektive u politikama i programima. </a:t>
            </a:r>
            <a:endParaRPr lang="sr-Latn-RS" sz="200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109728" indent="0" algn="just">
              <a:buNone/>
            </a:pPr>
            <a:r>
              <a:rPr lang="vi-VN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Ženski aktivizam</a:t>
            </a:r>
            <a:r>
              <a:rPr lang="sr-Latn-RS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kao važan aspekt evropskog građanstva i vrednosti,</a:t>
            </a:r>
            <a:r>
              <a:rPr lang="vi-VN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vi-VN" sz="2000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biće ohrabren i unapređen </a:t>
            </a:r>
            <a:r>
              <a:rPr lang="vi-VN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zahvaljujući</a:t>
            </a:r>
            <a:r>
              <a:rPr lang="sr-Latn-RS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regionalnom umrežavanju, razmeni znanja i iskustva,</a:t>
            </a:r>
            <a:r>
              <a:rPr lang="vi-VN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vi-VN" sz="2000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komunikaciji sa lokalnom zajednicom i relevantnim javnim telima. </a:t>
            </a:r>
            <a:r>
              <a:rPr lang="sr-Latn-RS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Tokom</a:t>
            </a:r>
            <a:r>
              <a:rPr lang="vi-VN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projekat</a:t>
            </a:r>
            <a:r>
              <a:rPr lang="sr-Latn-RS" sz="2000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</a:t>
            </a:r>
            <a:r>
              <a:rPr lang="vi-VN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vi-VN" sz="2000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lokalne zajednice postaće svesnije društvenog položaja žena i motivisane da učestvuju u društvenim </a:t>
            </a:r>
            <a:r>
              <a:rPr lang="vi-VN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promenama</a:t>
            </a:r>
            <a:r>
              <a:rPr lang="sr-Latn-RS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za jednakost</a:t>
            </a:r>
            <a:r>
              <a:rPr lang="vi-VN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 </a:t>
            </a:r>
            <a:endParaRPr lang="vi-VN" sz="2000" dirty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109728" indent="0">
              <a:buNone/>
            </a:pPr>
            <a:endParaRPr lang="sr-Latn-RS" sz="20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9980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"/>
            <a:ext cx="8229600" cy="5854891"/>
          </a:xfrm>
        </p:spPr>
        <p:txBody>
          <a:bodyPr/>
          <a:lstStyle/>
          <a:p>
            <a:pPr marL="109728" indent="0">
              <a:buNone/>
            </a:pPr>
            <a:endParaRPr lang="sr-Latn-RS" dirty="0" smtClean="0"/>
          </a:p>
          <a:p>
            <a:pPr marL="109728" indent="0" algn="just">
              <a:buNone/>
            </a:pPr>
            <a:r>
              <a:rPr lang="sr-Latn-RS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Aktivnosti </a:t>
            </a:r>
            <a:r>
              <a:rPr lang="sr-Latn-RS" sz="2000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na projektu su dizajnirane tako da </a:t>
            </a:r>
            <a:r>
              <a:rPr lang="sr-Latn-RS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učesnice motivišu i omoguće im </a:t>
            </a:r>
            <a:r>
              <a:rPr lang="sr-Latn-RS" sz="2000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da istražuju, razumeju i kreiraju svoj društveni identitet</a:t>
            </a:r>
            <a:r>
              <a:rPr lang="sr-Latn-RS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  <a:p>
            <a:pPr marL="109728" indent="0" algn="just">
              <a:buNone/>
            </a:pPr>
            <a:r>
              <a:rPr lang="sr-Latn-RS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Tokom seminara biće analizirane lokalne i nacionalne javne politike u okviru specifične teme seminara. </a:t>
            </a:r>
            <a:endParaRPr lang="sr-Latn-RS" sz="2000" dirty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109728" indent="0" algn="just">
              <a:buNone/>
            </a:pPr>
            <a:r>
              <a:rPr lang="sr-Latn-RS" sz="2000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Nakon svake aktivnosti učesnice će nastaviti da rade u timovima na studiji slučaja koristeći </a:t>
            </a:r>
            <a:r>
              <a:rPr lang="sr-Latn-RS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fotoreportažu </a:t>
            </a:r>
            <a:r>
              <a:rPr lang="sr-Latn-RS" sz="2000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kao izražajno sredstvo.</a:t>
            </a:r>
          </a:p>
          <a:p>
            <a:pPr marL="109728" indent="0" algn="just">
              <a:buNone/>
            </a:pPr>
            <a:r>
              <a:rPr lang="sr-Latn-RS" sz="2000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Studija </a:t>
            </a:r>
            <a:r>
              <a:rPr lang="sr-Latn-RS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slučaja kroz fotoreportažu služi kao instrument za povećanje vidljivosti društvenog položaja žena.  Izložba fotoreportaža, nastalih tokom projekta, biće promovisana kao kampanja zagovaranja politike rodne ravnopravnosti. </a:t>
            </a:r>
            <a:endParaRPr lang="sr-Latn-RS" sz="2000" dirty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109728" indent="0" algn="just">
              <a:buNone/>
            </a:pPr>
            <a:r>
              <a:rPr lang="sr-Latn-RS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Partnerske lokalne zajednice tokom projekta izgradiće kapacitete za društveni razvoj kroz implementaciju vrednosti rodne jednakosti i socijalne pravde.</a:t>
            </a:r>
          </a:p>
        </p:txBody>
      </p:sp>
    </p:spTree>
    <p:extLst>
      <p:ext uri="{BB962C8B-B14F-4D97-AF65-F5344CB8AC3E}">
        <p14:creationId xmlns:p14="http://schemas.microsoft.com/office/powerpoint/2010/main" val="3676037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"/>
            <a:ext cx="8229600" cy="6172200"/>
          </a:xfrm>
        </p:spPr>
        <p:txBody>
          <a:bodyPr>
            <a:noAutofit/>
          </a:bodyPr>
          <a:lstStyle/>
          <a:p>
            <a:pPr marL="109728" indent="0" algn="just">
              <a:buNone/>
            </a:pPr>
            <a:endParaRPr lang="en-GB" sz="2000" b="1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109728" indent="0" algn="just">
              <a:buNone/>
            </a:pPr>
            <a:endParaRPr lang="en-GB" sz="2000" b="1" dirty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109728" indent="0" algn="just">
              <a:buNone/>
            </a:pPr>
            <a:r>
              <a:rPr lang="en-GB" sz="2000" b="1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Na </a:t>
            </a:r>
            <a:r>
              <a:rPr lang="en-GB" sz="2000" b="1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svakom</a:t>
            </a:r>
            <a:r>
              <a:rPr lang="en-GB" sz="2000" b="1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GB" sz="2000" b="1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seminaru</a:t>
            </a:r>
            <a:r>
              <a:rPr lang="en-GB" sz="2000" b="1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je </a:t>
            </a:r>
            <a:r>
              <a:rPr lang="en-GB" sz="2000" b="1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prisutno</a:t>
            </a:r>
            <a:r>
              <a:rPr lang="en-GB" sz="2000" b="1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GB" sz="2000" b="1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po</a:t>
            </a:r>
            <a:r>
              <a:rPr lang="en-GB" sz="2000" b="1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6 </a:t>
            </a:r>
            <a:r>
              <a:rPr lang="en-GB" sz="2000" b="1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učesnica</a:t>
            </a:r>
            <a:r>
              <a:rPr lang="en-GB" sz="2000" b="1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GB" sz="2000" b="1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iz</a:t>
            </a:r>
            <a:r>
              <a:rPr lang="en-GB" sz="2000" b="1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GB" sz="2000" b="1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gostujućih</a:t>
            </a:r>
            <a:r>
              <a:rPr lang="en-GB" sz="2000" b="1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sr-Latn-RS" sz="2000" b="1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država</a:t>
            </a:r>
            <a:r>
              <a:rPr lang="en-GB" sz="2000" b="1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i 12 </a:t>
            </a:r>
            <a:r>
              <a:rPr lang="en-GB" sz="2000" b="1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domaćih</a:t>
            </a:r>
            <a:r>
              <a:rPr lang="en-GB" sz="2000" b="1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GB" sz="2000" b="1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učesnica</a:t>
            </a:r>
            <a:r>
              <a:rPr lang="en-GB" sz="2000" b="1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en-GB" sz="2000" b="1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ukupno</a:t>
            </a:r>
            <a:r>
              <a:rPr lang="en-GB" sz="2000" b="1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30 </a:t>
            </a:r>
            <a:r>
              <a:rPr lang="en-GB" sz="2000" b="1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učesnica</a:t>
            </a:r>
            <a:r>
              <a:rPr lang="en-GB" sz="2000" b="1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GB" sz="2000" b="1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po</a:t>
            </a:r>
            <a:r>
              <a:rPr lang="en-GB" sz="2000" b="1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GB" sz="2000" b="1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seminaru</a:t>
            </a:r>
            <a:r>
              <a:rPr lang="en-GB" sz="2000" b="1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 </a:t>
            </a:r>
            <a:r>
              <a:rPr lang="en-GB" sz="2000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Učesnice</a:t>
            </a:r>
            <a:r>
              <a:rPr lang="en-GB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GB" sz="2000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mogu</a:t>
            </a:r>
            <a:r>
              <a:rPr lang="en-GB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GB" sz="2000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biti</a:t>
            </a:r>
            <a:r>
              <a:rPr lang="en-GB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GB" sz="2000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svih</a:t>
            </a:r>
            <a:r>
              <a:rPr lang="en-GB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GB" sz="2000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starosnih</a:t>
            </a:r>
            <a:r>
              <a:rPr lang="en-GB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GB" sz="2000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dobi</a:t>
            </a:r>
            <a:r>
              <a:rPr lang="en-GB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i </a:t>
            </a:r>
            <a:r>
              <a:rPr lang="en-GB" sz="2000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mogu</a:t>
            </a:r>
            <a:r>
              <a:rPr lang="en-GB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se </a:t>
            </a:r>
            <a:r>
              <a:rPr lang="en-GB" sz="2000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prijaviti</a:t>
            </a:r>
            <a:r>
              <a:rPr lang="en-GB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GB" sz="2000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za</a:t>
            </a:r>
            <a:r>
              <a:rPr lang="en-GB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GB" sz="2000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jedan</a:t>
            </a:r>
            <a:r>
              <a:rPr lang="en-GB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od </a:t>
            </a:r>
            <a:r>
              <a:rPr lang="en-GB" sz="2000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seminara</a:t>
            </a:r>
            <a:r>
              <a:rPr lang="en-GB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 Tim </a:t>
            </a:r>
            <a:r>
              <a:rPr lang="en-GB" sz="2000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učesnica</a:t>
            </a:r>
            <a:r>
              <a:rPr lang="en-GB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GB" sz="2000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iz</a:t>
            </a:r>
            <a:r>
              <a:rPr lang="en-GB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GB" sz="2000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svake</a:t>
            </a:r>
            <a:r>
              <a:rPr lang="en-GB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GB" sz="2000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države</a:t>
            </a:r>
            <a:r>
              <a:rPr lang="en-GB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u </a:t>
            </a:r>
            <a:r>
              <a:rPr lang="en-GB" sz="2000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obavezi</a:t>
            </a:r>
            <a:r>
              <a:rPr lang="en-GB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je da </a:t>
            </a:r>
            <a:r>
              <a:rPr lang="en-GB" sz="2000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pripremi</a:t>
            </a:r>
            <a:r>
              <a:rPr lang="en-GB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desk </a:t>
            </a:r>
            <a:r>
              <a:rPr lang="en-GB" sz="2000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istraživanje</a:t>
            </a:r>
            <a:r>
              <a:rPr lang="en-GB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GB" sz="2000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na</a:t>
            </a:r>
            <a:r>
              <a:rPr lang="en-GB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GB" sz="2000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temu</a:t>
            </a:r>
            <a:r>
              <a:rPr lang="en-GB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GB" sz="2000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seminara</a:t>
            </a:r>
            <a:r>
              <a:rPr lang="en-GB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i </a:t>
            </a:r>
            <a:r>
              <a:rPr lang="en-GB" sz="2000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prezentaciju</a:t>
            </a:r>
            <a:r>
              <a:rPr lang="en-GB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GB" sz="2000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podataka</a:t>
            </a:r>
            <a:r>
              <a:rPr lang="en-GB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u </a:t>
            </a:r>
            <a:r>
              <a:rPr lang="en-GB" sz="2000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trajanju</a:t>
            </a:r>
            <a:r>
              <a:rPr lang="en-GB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d</a:t>
            </a:r>
            <a:r>
              <a:rPr lang="sr-Latn-RS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</a:t>
            </a:r>
            <a:r>
              <a:rPr lang="en-GB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20 </a:t>
            </a:r>
            <a:r>
              <a:rPr lang="en-GB" sz="2000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minuta</a:t>
            </a:r>
            <a:r>
              <a:rPr lang="en-GB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 </a:t>
            </a:r>
          </a:p>
          <a:p>
            <a:pPr marL="109728" indent="0" algn="just">
              <a:buNone/>
            </a:pPr>
            <a:endParaRPr lang="en-GB" sz="200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109728" indent="0" algn="just">
              <a:buNone/>
            </a:pPr>
            <a:r>
              <a:rPr lang="en-GB" sz="2000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Proizvod</a:t>
            </a:r>
            <a:r>
              <a:rPr lang="en-GB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GB" sz="2000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svakog</a:t>
            </a:r>
            <a:r>
              <a:rPr lang="en-GB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GB" sz="2000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seminara</a:t>
            </a:r>
            <a:r>
              <a:rPr lang="en-GB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sr-Latn-RS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biće</a:t>
            </a:r>
            <a:r>
              <a:rPr lang="en-GB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4 </a:t>
            </a:r>
            <a:r>
              <a:rPr lang="en-GB" sz="2000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fotoreportaže</a:t>
            </a:r>
            <a:r>
              <a:rPr lang="en-GB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en-GB" sz="2000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po</a:t>
            </a:r>
            <a:r>
              <a:rPr lang="en-GB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GB" sz="2000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jedna</a:t>
            </a:r>
            <a:r>
              <a:rPr lang="en-GB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GB" sz="2000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za</a:t>
            </a:r>
            <a:r>
              <a:rPr lang="en-GB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GB" sz="2000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svaku</a:t>
            </a:r>
            <a:r>
              <a:rPr lang="en-GB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GB" sz="2000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državu</a:t>
            </a:r>
            <a:r>
              <a:rPr lang="en-GB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GB" sz="2000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učesnicu</a:t>
            </a:r>
            <a:r>
              <a:rPr lang="en-GB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 </a:t>
            </a:r>
            <a:r>
              <a:rPr lang="en-GB" sz="2000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Fotoreportaža</a:t>
            </a:r>
            <a:r>
              <a:rPr lang="en-GB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GB" sz="2000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formata</a:t>
            </a:r>
            <a:r>
              <a:rPr lang="en-GB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sr-Latn-RS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12-15.000 karaktera</a:t>
            </a:r>
            <a:r>
              <a:rPr lang="en-GB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GB" sz="2000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teksta</a:t>
            </a:r>
            <a:r>
              <a:rPr lang="en-GB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i do 10 </a:t>
            </a:r>
            <a:r>
              <a:rPr lang="en-GB" sz="2000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fotografija</a:t>
            </a:r>
            <a:r>
              <a:rPr lang="en-GB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 </a:t>
            </a:r>
            <a:r>
              <a:rPr lang="en-GB" sz="2000" b="1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Ukupno</a:t>
            </a:r>
            <a:r>
              <a:rPr lang="en-GB" sz="2000" b="1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GB" sz="2000" b="1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na</a:t>
            </a:r>
            <a:r>
              <a:rPr lang="en-GB" sz="2000" b="1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GB" sz="2000" b="1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projektu</a:t>
            </a:r>
            <a:r>
              <a:rPr lang="en-GB" sz="2000" b="1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16 </a:t>
            </a:r>
            <a:r>
              <a:rPr lang="en-GB" sz="2000" b="1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fotoreportaža</a:t>
            </a:r>
            <a:r>
              <a:rPr lang="sr-Latn-RS" sz="2000" b="1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</a:t>
            </a:r>
            <a:r>
              <a:rPr lang="en-GB" sz="2000" b="1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GB" sz="2000" b="1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koje</a:t>
            </a:r>
            <a:r>
              <a:rPr lang="en-GB" sz="2000" b="1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GB" sz="2000" b="1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će</a:t>
            </a:r>
            <a:r>
              <a:rPr lang="en-GB" sz="2000" b="1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GB" sz="2000" b="1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biti</a:t>
            </a:r>
            <a:r>
              <a:rPr lang="en-GB" sz="2000" b="1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GB" sz="2000" b="1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izložene</a:t>
            </a:r>
            <a:r>
              <a:rPr lang="en-GB" sz="2000" b="1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u </a:t>
            </a:r>
            <a:r>
              <a:rPr lang="en-GB" sz="2000" b="1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javnom</a:t>
            </a:r>
            <a:r>
              <a:rPr lang="en-GB" sz="2000" b="1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GB" sz="2000" b="1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prostoru</a:t>
            </a:r>
            <a:r>
              <a:rPr lang="en-GB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GB" sz="2000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na</a:t>
            </a:r>
            <a:r>
              <a:rPr lang="en-GB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GB" sz="2000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otvaranju</a:t>
            </a:r>
            <a:r>
              <a:rPr lang="en-GB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GB" sz="2000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završne</a:t>
            </a:r>
            <a:r>
              <a:rPr lang="en-GB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GB" sz="2000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konferencije</a:t>
            </a:r>
            <a:r>
              <a:rPr lang="en-GB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 </a:t>
            </a:r>
            <a:r>
              <a:rPr lang="en-GB" sz="2000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Izložba</a:t>
            </a:r>
            <a:r>
              <a:rPr lang="en-GB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GB" sz="2000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će</a:t>
            </a:r>
            <a:r>
              <a:rPr lang="en-GB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GB" sz="2000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nakon</a:t>
            </a:r>
            <a:r>
              <a:rPr lang="en-GB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GB" sz="2000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Beograda</a:t>
            </a:r>
            <a:r>
              <a:rPr lang="en-GB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GB" sz="2000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putovati</a:t>
            </a:r>
            <a:r>
              <a:rPr lang="en-GB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GB" sz="2000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kroz</a:t>
            </a:r>
            <a:r>
              <a:rPr lang="en-GB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GB" sz="2000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partnerske</a:t>
            </a:r>
            <a:r>
              <a:rPr lang="en-GB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GB" sz="2000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gradove</a:t>
            </a:r>
            <a:r>
              <a:rPr lang="en-GB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 </a:t>
            </a:r>
            <a:r>
              <a:rPr lang="en-GB" sz="2000" b="1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Proizvod</a:t>
            </a:r>
            <a:r>
              <a:rPr lang="en-GB" sz="2000" b="1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sr-Latn-RS" sz="2000" b="1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projekta</a:t>
            </a:r>
            <a:r>
              <a:rPr lang="en-GB" sz="2000" b="1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je </a:t>
            </a:r>
            <a:r>
              <a:rPr lang="en-GB" sz="2000" b="1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brošura</a:t>
            </a:r>
            <a:r>
              <a:rPr lang="en-GB" sz="2000" b="1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do 100 </a:t>
            </a:r>
            <a:r>
              <a:rPr lang="en-GB" sz="2000" b="1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strana</a:t>
            </a:r>
            <a:r>
              <a:rPr lang="en-GB" sz="2000" b="1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u </a:t>
            </a:r>
            <a:r>
              <a:rPr lang="en-GB" sz="2000" b="1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tiražu</a:t>
            </a:r>
            <a:r>
              <a:rPr lang="en-GB" sz="2000" b="1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sr-Latn-RS" sz="2000" b="1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5</a:t>
            </a:r>
            <a:r>
              <a:rPr lang="en-GB" sz="2000" b="1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00 </a:t>
            </a:r>
            <a:r>
              <a:rPr lang="en-GB" sz="2000" b="1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primeraka</a:t>
            </a:r>
            <a:r>
              <a:rPr lang="en-GB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  <a:p>
            <a:pPr marL="109728" indent="0" algn="just">
              <a:buNone/>
            </a:pPr>
            <a:endParaRPr lang="en-GB" sz="2000" dirty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109728" indent="0" algn="just">
              <a:buNone/>
            </a:pPr>
            <a:r>
              <a:rPr lang="en-US" sz="1750" b="1" dirty="0">
                <a:solidFill>
                  <a:srgbClr val="0070C0"/>
                </a:solidFill>
              </a:rPr>
              <a:t> </a:t>
            </a:r>
            <a:endParaRPr lang="en-GB" sz="1750" dirty="0">
              <a:solidFill>
                <a:srgbClr val="0070C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736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314</TotalTime>
  <Words>701</Words>
  <Application>Microsoft Office PowerPoint</Application>
  <PresentationFormat>On-screen Show (4:3)</PresentationFormat>
  <Paragraphs>97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Lucida Sans Unicode</vt:lpstr>
      <vt:lpstr>Maiandra GD</vt:lpstr>
      <vt:lpstr>Verdana</vt:lpstr>
      <vt:lpstr>Wingdings 2</vt:lpstr>
      <vt:lpstr>Wingdings 3</vt:lpstr>
      <vt:lpstr>Concourse</vt:lpstr>
      <vt:lpstr> </vt:lpstr>
      <vt:lpstr>Selection results</vt:lpstr>
      <vt:lpstr> </vt:lpstr>
      <vt:lpstr> </vt:lpstr>
      <vt:lpstr>  </vt:lpstr>
      <vt:lpstr> </vt:lpstr>
      <vt:lpstr>PowerPoint Presentation</vt:lpstr>
      <vt:lpstr>PowerPoint Presentation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Rodjak Ajnc</dc:creator>
  <cp:lastModifiedBy>Jelena</cp:lastModifiedBy>
  <cp:revision>23</cp:revision>
  <dcterms:created xsi:type="dcterms:W3CDTF">2006-08-16T00:00:00Z</dcterms:created>
  <dcterms:modified xsi:type="dcterms:W3CDTF">2016-02-16T02:48:23Z</dcterms:modified>
</cp:coreProperties>
</file>